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1"/>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29" r:id="rId22"/>
    <p:sldId id="418" r:id="rId23"/>
    <p:sldId id="256" r:id="rId24"/>
    <p:sldId id="419" r:id="rId25"/>
    <p:sldId id="258" r:id="rId26"/>
    <p:sldId id="259" r:id="rId27"/>
    <p:sldId id="425" r:id="rId28"/>
    <p:sldId id="428" r:id="rId29"/>
    <p:sldId id="430" r:id="rId30"/>
    <p:sldId id="431" r:id="rId31"/>
    <p:sldId id="432" r:id="rId32"/>
    <p:sldId id="396" r:id="rId33"/>
    <p:sldId id="279" r:id="rId34"/>
    <p:sldId id="413" r:id="rId35"/>
    <p:sldId id="402" r:id="rId36"/>
    <p:sldId id="420" r:id="rId37"/>
    <p:sldId id="399" r:id="rId38"/>
    <p:sldId id="284" r:id="rId39"/>
    <p:sldId id="285" r:id="rId40"/>
    <p:sldId id="407" r:id="rId41"/>
    <p:sldId id="414" r:id="rId42"/>
    <p:sldId id="405" r:id="rId43"/>
    <p:sldId id="398" r:id="rId44"/>
    <p:sldId id="298" r:id="rId45"/>
    <p:sldId id="300" r:id="rId46"/>
    <p:sldId id="301" r:id="rId47"/>
    <p:sldId id="406" r:id="rId48"/>
    <p:sldId id="306" r:id="rId49"/>
    <p:sldId id="395" r:id="rId50"/>
    <p:sldId id="353" r:id="rId51"/>
    <p:sldId id="354" r:id="rId52"/>
    <p:sldId id="355" r:id="rId53"/>
    <p:sldId id="390" r:id="rId54"/>
    <p:sldId id="358" r:id="rId55"/>
    <p:sldId id="391" r:id="rId56"/>
    <p:sldId id="360" r:id="rId57"/>
    <p:sldId id="362" r:id="rId58"/>
    <p:sldId id="417" r:id="rId59"/>
    <p:sldId id="422" r:id="rId60"/>
    <p:sldId id="363" r:id="rId61"/>
    <p:sldId id="364" r:id="rId62"/>
    <p:sldId id="365" r:id="rId63"/>
    <p:sldId id="366" r:id="rId64"/>
    <p:sldId id="367" r:id="rId65"/>
    <p:sldId id="368" r:id="rId66"/>
    <p:sldId id="369" r:id="rId67"/>
    <p:sldId id="370" r:id="rId68"/>
    <p:sldId id="371" r:id="rId69"/>
    <p:sldId id="386" r:id="rId70"/>
    <p:sldId id="423" r:id="rId71"/>
    <p:sldId id="372" r:id="rId72"/>
    <p:sldId id="382" r:id="rId73"/>
    <p:sldId id="381" r:id="rId74"/>
    <p:sldId id="374" r:id="rId75"/>
    <p:sldId id="375" r:id="rId76"/>
    <p:sldId id="376" r:id="rId77"/>
    <p:sldId id="404" r:id="rId78"/>
    <p:sldId id="379" r:id="rId79"/>
    <p:sldId id="377" r:id="rId80"/>
    <p:sldId id="378" r:id="rId81"/>
    <p:sldId id="380" r:id="rId82"/>
    <p:sldId id="387" r:id="rId83"/>
    <p:sldId id="392" r:id="rId84"/>
    <p:sldId id="385" r:id="rId85"/>
    <p:sldId id="416" r:id="rId86"/>
    <p:sldId id="393" r:id="rId87"/>
    <p:sldId id="384" r:id="rId88"/>
    <p:sldId id="288" r:id="rId89"/>
    <p:sldId id="424" r:id="rId9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0" d="100"/>
          <a:sy n="110" d="100"/>
        </p:scale>
        <p:origin x="1306"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43</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45</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58</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9/25/2024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9/25/2024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9/25/2024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3.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2.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0.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en.wikipedia.org/wiki/A*_search_algorith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6.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4.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6.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Time and Space Complexity</a:t>
            </a:r>
          </a:p>
        </p:txBody>
      </p:sp>
      <mc:AlternateContent xmlns:mc="http://schemas.openxmlformats.org/markup-compatibility/2006">
        <mc:Choice xmlns:a14="http://schemas.microsoft.com/office/drawing/2010/main" Requires="a14">
          <p:sp>
            <p:nvSpPr>
              <p:cNvPr id="24579" name="Rectangle 3"/>
              <p:cNvSpPr>
                <a:spLocks noGrp="1" noChangeArrowheads="1"/>
              </p:cNvSpPr>
              <p:nvPr>
                <p:ph idx="1"/>
              </p:nvPr>
            </p:nvSpPr>
            <p:spPr>
              <a:xfrm>
                <a:off x="628650" y="1825624"/>
                <a:ext cx="7886700" cy="4498975"/>
              </a:xfrm>
            </p:spPr>
            <p:txBody>
              <a:bodyPr>
                <a:normAutofit fontScale="925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marL="0" indent="0">
                  <a:lnSpc>
                    <a:spcPct val="90000"/>
                  </a:lnSpc>
                  <a:buNone/>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14:m>
                  <m:oMath xmlns:m="http://schemas.openxmlformats.org/officeDocument/2006/math">
                    <m:r>
                      <a:rPr lang="en-US" sz="3000" b="0" i="1" smtClean="0">
                        <a:latin typeface="Cambria Math" panose="02040503050406030204" pitchFamily="18" charset="0"/>
                      </a:rPr>
                      <m:t>𝑂</m:t>
                    </m:r>
                    <m:r>
                      <a:rPr lang="en-US" sz="3000" b="0" i="1" smtClean="0">
                        <a:latin typeface="Cambria Math" panose="02040503050406030204" pitchFamily="18" charset="0"/>
                      </a:rPr>
                      <m:t>(</m:t>
                    </m:r>
                    <m:r>
                      <a:rPr lang="en-US" sz="3000" b="0" i="1" smtClean="0">
                        <a:latin typeface="Cambria Math" panose="02040503050406030204" pitchFamily="18" charset="0"/>
                      </a:rPr>
                      <m:t>𝑛</m:t>
                    </m:r>
                    <m:r>
                      <a:rPr lang="en-US" sz="3000" b="0" i="1" smtClean="0">
                        <a:latin typeface="Cambria Math" panose="02040503050406030204" pitchFamily="18" charset="0"/>
                      </a:rPr>
                      <m:t>)</m:t>
                    </m:r>
                  </m:oMath>
                </a14:m>
                <a:br>
                  <a:rPr lang="en-US" sz="3000" dirty="0"/>
                </a:br>
                <a:br>
                  <a:rPr lang="en-US" sz="2400" dirty="0"/>
                </a:br>
                <a:endParaRPr lang="en-US" sz="2400" dirty="0"/>
              </a:p>
              <a:p>
                <a:pPr>
                  <a:lnSpc>
                    <a:spcPct val="90000"/>
                  </a:lnSpc>
                </a:pPr>
                <a:r>
                  <a:rPr lang="en-US" sz="2400" dirty="0"/>
                  <a:t>Often used metrics if the state space is only implicitly defined by initial state, actions and a transition function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length of the longest path (loops need to be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a:t>
                </a:r>
                <a:br>
                  <a:rPr lang="en-US" sz="2000" dirty="0"/>
                </a:br>
                <a:br>
                  <a:rPr lang="en-US" sz="2000" dirty="0"/>
                </a:br>
                <a14:m>
                  <m:oMath xmlns:m="http://schemas.openxmlformats.org/officeDocument/2006/math">
                    <m:r>
                      <a:rPr lang="en-US" sz="2600" b="0" i="1" smtClean="0">
                        <a:latin typeface="Cambria Math" panose="02040503050406030204" pitchFamily="18" charset="0"/>
                      </a:rPr>
                      <m:t>𝑛</m:t>
                    </m:r>
                    <m:r>
                      <a:rPr lang="en-US" sz="2600" b="0" i="1" smtClean="0">
                        <a:latin typeface="Cambria Math" panose="02040503050406030204" pitchFamily="18" charset="0"/>
                      </a:rPr>
                      <m:t>=</m:t>
                    </m:r>
                    <m:r>
                      <a:rPr lang="en-US" sz="2600" b="0" i="1" smtClean="0">
                        <a:latin typeface="Cambria Math" panose="02040503050406030204" pitchFamily="18" charset="0"/>
                      </a:rPr>
                      <m:t>𝑓</m:t>
                    </m:r>
                    <m:d>
                      <m:dPr>
                        <m:ctrlPr>
                          <a:rPr lang="en-US" sz="2600" b="0" i="1" smtClean="0">
                            <a:latin typeface="Cambria Math" panose="02040503050406030204" pitchFamily="18" charset="0"/>
                          </a:rPr>
                        </m:ctrlPr>
                      </m:dPr>
                      <m:e>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𝑚</m:t>
                        </m:r>
                        <m:r>
                          <a:rPr lang="en-US" sz="2600" b="0" i="1" smtClean="0">
                            <a:latin typeface="Cambria Math" panose="02040503050406030204" pitchFamily="18" charset="0"/>
                          </a:rPr>
                          <m:t>,</m:t>
                        </m:r>
                        <m:r>
                          <a:rPr lang="en-US" sz="2600" b="0" i="1" smtClean="0">
                            <a:latin typeface="Cambria Math" panose="02040503050406030204" pitchFamily="18" charset="0"/>
                          </a:rPr>
                          <m:t>𝑏</m:t>
                        </m:r>
                      </m:e>
                    </m:d>
                    <m:r>
                      <a:rPr lang="en-US" sz="2600" b="0" i="1" smtClean="0">
                        <a:latin typeface="Cambria Math" panose="02040503050406030204" pitchFamily="18" charset="0"/>
                      </a:rPr>
                      <m:t>⇒</m:t>
                    </m:r>
                    <m:r>
                      <a:rPr lang="en-US" sz="2600" b="0" i="1" smtClean="0">
                        <a:latin typeface="Cambria Math" panose="02040503050406030204" pitchFamily="18" charset="0"/>
                      </a:rPr>
                      <m:t>𝑂</m:t>
                    </m:r>
                    <m:r>
                      <a:rPr lang="en-US" sz="2600" b="0" i="1" smtClean="0">
                        <a:latin typeface="Cambria Math" panose="02040503050406030204" pitchFamily="18" charset="0"/>
                      </a:rPr>
                      <m:t>(</m:t>
                    </m:r>
                    <m:r>
                      <a:rPr lang="en-US" sz="2600" b="0" i="1" smtClean="0">
                        <a:latin typeface="Cambria Math" panose="02040503050406030204" pitchFamily="18" charset="0"/>
                      </a:rPr>
                      <m:t>𝑓</m:t>
                    </m:r>
                    <m:r>
                      <a:rPr lang="en-US" sz="2600" b="0" i="1" smtClean="0">
                        <a:latin typeface="Cambria Math" panose="02040503050406030204" pitchFamily="18" charset="0"/>
                      </a:rPr>
                      <m:t>(</m:t>
                    </m:r>
                    <m:r>
                      <a:rPr lang="en-US" sz="2600" b="0" i="1" smtClean="0">
                        <a:latin typeface="Cambria Math" panose="02040503050406030204" pitchFamily="18" charset="0"/>
                      </a:rPr>
                      <m:t>𝑑</m:t>
                    </m:r>
                    <m:r>
                      <a:rPr lang="en-US" sz="2600" b="0" i="1" smtClean="0">
                        <a:latin typeface="Cambria Math" panose="02040503050406030204" pitchFamily="18" charset="0"/>
                      </a:rPr>
                      <m:t>,</m:t>
                    </m:r>
                    <m:r>
                      <a:rPr lang="en-US" sz="2600" b="0" i="1" smtClean="0">
                        <a:latin typeface="Cambria Math" panose="02040503050406030204" pitchFamily="18" charset="0"/>
                      </a:rPr>
                      <m:t>𝑚</m:t>
                    </m:r>
                    <m:r>
                      <a:rPr lang="en-US" sz="2600" b="0" i="1" smtClean="0">
                        <a:latin typeface="Cambria Math" panose="02040503050406030204" pitchFamily="18" charset="0"/>
                      </a:rPr>
                      <m:t>,</m:t>
                    </m:r>
                    <m:r>
                      <a:rPr lang="en-US" sz="2600" b="0" i="1" smtClean="0">
                        <a:latin typeface="Cambria Math" panose="02040503050406030204" pitchFamily="18" charset="0"/>
                      </a:rPr>
                      <m:t>𝑏</m:t>
                    </m:r>
                    <m:r>
                      <a:rPr lang="en-US" sz="2600" b="0" i="1" smtClean="0">
                        <a:latin typeface="Cambria Math" panose="02040503050406030204" pitchFamily="18" charset="0"/>
                      </a:rPr>
                      <m:t>))</m:t>
                    </m:r>
                  </m:oMath>
                </a14:m>
                <a:endParaRPr lang="en-US" sz="2000" dirty="0"/>
              </a:p>
              <a:p>
                <a:pPr marL="342900" lvl="1" indent="0">
                  <a:lnSpc>
                    <a:spcPct val="90000"/>
                  </a:lnSpc>
                  <a:buNone/>
                </a:pPr>
                <a:endParaRPr lang="en-US" sz="2000" dirty="0"/>
              </a:p>
            </p:txBody>
          </p:sp>
        </mc:Choice>
        <mc:Fallback>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850" t="-2710" b="-149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mc:Choice xmlns:a14="http://schemas.microsoft.com/office/drawing/2010/main"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any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blipFill>
                <a:blip r:embed="rId2"/>
                <a:stretch>
                  <a:fillRect l="-1881" t="-3081" r="-32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35</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59</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1"/>
            <a:ext cx="7886700" cy="949186"/>
          </a:xfrm>
        </p:spPr>
        <p:txBody>
          <a:bodyPr>
            <a:normAutofit fontScale="92500"/>
          </a:bodyPr>
          <a:lstStyle/>
          <a:p>
            <a:pPr marL="457200" indent="-457200">
              <a:buFont typeface="+mj-lt"/>
              <a:buAutoNum type="arabicPeriod"/>
            </a:pPr>
            <a:r>
              <a:rPr lang="en-US" dirty="0"/>
              <a:t>Planning is done by </a:t>
            </a:r>
            <a:r>
              <a:rPr lang="en-US" b="1" dirty="0"/>
              <a:t>a goal-based agent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reflex agent</a:t>
            </a:r>
            <a:r>
              <a:rPr lang="en-US" dirty="0"/>
              <a:t>.</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048000" y="3233375"/>
            <a:ext cx="5152608" cy="2155983"/>
            <a:chOff x="1143000" y="3279775"/>
            <a:chExt cx="5152608"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143000" y="3279775"/>
              <a:ext cx="5152608" cy="2155983"/>
              <a:chOff x="1039085" y="3352800"/>
              <a:chExt cx="5152608"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6"/>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523220"/>
              </a:xfrm>
              <a:prstGeom prst="rect">
                <a:avLst/>
              </a:prstGeom>
              <a:noFill/>
            </p:spPr>
            <p:txBody>
              <a:bodyPr wrap="square" rtlCol="0">
                <a:spAutoFit/>
              </a:bodyPr>
              <a:lstStyle/>
              <a:p>
                <a:pPr algn="ctr"/>
                <a:r>
                  <a:rPr lang="en-US" sz="1400" dirty="0"/>
                  <a:t>Agent’s State</a:t>
                </a:r>
              </a:p>
              <a:p>
                <a:pPr algn="ctr"/>
                <a:r>
                  <a:rPr lang="en-US" sz="1400"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28650" y="5947215"/>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648685" cy="369332"/>
          </a:xfrm>
          <a:prstGeom prst="rect">
            <a:avLst/>
          </a:prstGeom>
          <a:noFill/>
        </p:spPr>
        <p:txBody>
          <a:bodyPr wrap="square">
            <a:spAutoFit/>
          </a:bodyPr>
          <a:lstStyle/>
          <a:p>
            <a:r>
              <a:rPr lang="en-US" b="1" dirty="0"/>
              <a:t>Planning Agent</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994867" y="2749759"/>
            <a:ext cx="3657600" cy="369332"/>
          </a:xfrm>
          <a:prstGeom prst="rect">
            <a:avLst/>
          </a:prstGeom>
          <a:noFill/>
        </p:spPr>
        <p:txBody>
          <a:bodyPr wrap="square">
            <a:spAutoFit/>
          </a:bodyPr>
          <a:lstStyle/>
          <a:p>
            <a:r>
              <a:rPr lang="en-US" b="1" dirty="0"/>
              <a:t>Execution Agent </a:t>
            </a:r>
            <a:r>
              <a:rPr lang="en-US" dirty="0"/>
              <a:t>at step 2 in the plan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spTree>
    <p:extLst>
      <p:ext uri="{BB962C8B-B14F-4D97-AF65-F5344CB8AC3E}">
        <p14:creationId xmlns:p14="http://schemas.microsoft.com/office/powerpoint/2010/main" val="2204040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21053</TotalTime>
  <Words>6621</Words>
  <Application>Microsoft Office PowerPoint</Application>
  <PresentationFormat>On-screen Show (4:3)</PresentationFormat>
  <Paragraphs>1000</Paragraphs>
  <Slides>89</Slides>
  <Notes>65</Notes>
  <HiddenSlides>11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Search Strategies: Time and Space Complexity</vt:lpstr>
      <vt:lpstr>State Space for Search</vt:lpstr>
      <vt:lpstr>State Space</vt:lpstr>
      <vt:lpstr>PowerPoint Presentation</vt:lpstr>
      <vt:lpstr>PowerPoint Presentation</vt:lpstr>
      <vt:lpstr>Example: What is the State Space Size?</vt:lpstr>
      <vt:lpstr>Examples: What is the State Space Size?</vt:lpstr>
      <vt:lpstr>Examples: What is the State Space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167</cp:revision>
  <dcterms:created xsi:type="dcterms:W3CDTF">2020-09-15T14:04:03Z</dcterms:created>
  <dcterms:modified xsi:type="dcterms:W3CDTF">2024-09-25T14:10:38Z</dcterms:modified>
</cp:coreProperties>
</file>